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3"/>
  </p:notesMasterIdLst>
  <p:sldIdLst>
    <p:sldId id="261" r:id="rId2"/>
    <p:sldId id="298" r:id="rId3"/>
    <p:sldId id="316" r:id="rId4"/>
    <p:sldId id="267" r:id="rId5"/>
    <p:sldId id="311" r:id="rId6"/>
    <p:sldId id="306" r:id="rId7"/>
    <p:sldId id="314" r:id="rId8"/>
    <p:sldId id="318" r:id="rId9"/>
    <p:sldId id="310" r:id="rId10"/>
    <p:sldId id="308" r:id="rId11"/>
    <p:sldId id="315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5047" autoAdjust="0"/>
  </p:normalViewPr>
  <p:slideViewPr>
    <p:cSldViewPr snapToGrid="0">
      <p:cViewPr varScale="1">
        <p:scale>
          <a:sx n="156" d="100"/>
          <a:sy n="156" d="100"/>
        </p:scale>
        <p:origin x="3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Ink4Work\PrintArray\PrintArray%20Plan%20Options\VCE\VCE%20PrintArray%20Market%20Segmentation%20Analysis%20-%20M454d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Ink4Work\PrintArray\PrintArray%20Plan%20Options\VCE\VCE%20PrintArray%20Market%20Segmentation%20Analysis%20-%20M454d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Ink4Work\PrintArray\PrintArray%20Plan%20Options\VCE\VCE%20PrintArray%20Market%20Segmentation%20Analysis%20-%20M454d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Ink4Work\PrintArray\PrintArray%20Plan%20Options\VCE\VCE%20PrintArray%20Market%20Segmentation%20Analysis%20-%20M454dw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Ink4Work\PrintArray\PrintArray%20Plan%20Options\VCE\VCE%20PrintArray%20Market%20Segmentation%20Analysis%20-%20M454dw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Ink4Work\PrintArray\PrintArray%20Plan%20Options\VCE\VCE%20PrintArray%20Market%20Segmentation%20Analysis%20-%20M454dw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600" b="1">
                <a:solidFill>
                  <a:sysClr val="windowText" lastClr="000000"/>
                </a:solidFill>
              </a:rPr>
              <a:t>Consumables Cost for 30,000 pages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EB2-404D-B957-E7D03FC676C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EB2-404D-B957-E7D03FC676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EB2-404D-B957-E7D03FC676C3}"/>
              </c:ext>
            </c:extLst>
          </c:dPt>
          <c:dLbls>
            <c:dLbl>
              <c:idx val="0"/>
              <c:layout>
                <c:manualLayout>
                  <c:x val="1.950959752172448E-2"/>
                  <c:y val="-3.257652622537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B2-404D-B957-E7D03FC676C3}"/>
                </c:ext>
              </c:extLst>
            </c:dLbl>
            <c:dLbl>
              <c:idx val="1"/>
              <c:layout>
                <c:manualLayout>
                  <c:x val="2.4621352767663279E-2"/>
                  <c:y val="-2.385232701412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B2-404D-B957-E7D03FC676C3}"/>
                </c:ext>
              </c:extLst>
            </c:dLbl>
            <c:dLbl>
              <c:idx val="2"/>
              <c:layout>
                <c:manualLayout>
                  <c:x val="2.543046569790609E-2"/>
                  <c:y val="-3.246533764235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B2-404D-B957-E7D03FC676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version'!$O$57:$O$59</c:f>
              <c:strCache>
                <c:ptCount val="3"/>
                <c:pt idx="0">
                  <c:v>HP Color LaserJet M454dw</c:v>
                </c:pt>
                <c:pt idx="1">
                  <c:v>PrintArray 3000</c:v>
                </c:pt>
                <c:pt idx="2">
                  <c:v>Savings</c:v>
                </c:pt>
              </c:strCache>
            </c:strRef>
          </c:cat>
          <c:val>
            <c:numRef>
              <c:f>'Chart version'!$R$57:$R$59</c:f>
              <c:numCache>
                <c:formatCode>[$$-409]#,##0.00</c:formatCode>
                <c:ptCount val="3"/>
                <c:pt idx="0">
                  <c:v>4875.8100000000004</c:v>
                </c:pt>
                <c:pt idx="1">
                  <c:v>739.88</c:v>
                </c:pt>
                <c:pt idx="2">
                  <c:v>4135.93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B2-404D-B957-E7D03FC67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3898096"/>
        <c:axId val="1293895696"/>
        <c:axId val="0"/>
      </c:bar3DChart>
      <c:catAx>
        <c:axId val="12938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895696"/>
        <c:crosses val="autoZero"/>
        <c:auto val="1"/>
        <c:lblAlgn val="ctr"/>
        <c:lblOffset val="100"/>
        <c:noMultiLvlLbl val="0"/>
      </c:catAx>
      <c:valAx>
        <c:axId val="129389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8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>
                <a:solidFill>
                  <a:schemeClr val="tx1"/>
                </a:solidFill>
              </a:rPr>
              <a:t>Acquisition Cost</a:t>
            </a:r>
          </a:p>
          <a:p>
            <a:pPr>
              <a:defRPr sz="1600" b="1">
                <a:solidFill>
                  <a:schemeClr val="tx1"/>
                </a:solidFill>
              </a:defRPr>
            </a:pPr>
            <a:r>
              <a:rPr lang="en-GB" sz="1600" b="1">
                <a:solidFill>
                  <a:schemeClr val="tx1"/>
                </a:solidFill>
              </a:rPr>
              <a:t>(plus</a:t>
            </a:r>
            <a:r>
              <a:rPr lang="en-GB" sz="1600" b="1" baseline="0">
                <a:solidFill>
                  <a:schemeClr val="tx1"/>
                </a:solidFill>
              </a:rPr>
              <a:t> one set of consumables)</a:t>
            </a:r>
            <a:endParaRPr lang="en-GB" sz="16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7AD-48B2-9064-31D16383CB5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7AD-48B2-9064-31D16383CB5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7AD-48B2-9064-31D16383CB54}"/>
              </c:ext>
            </c:extLst>
          </c:dPt>
          <c:dLbls>
            <c:dLbl>
              <c:idx val="0"/>
              <c:layout>
                <c:manualLayout>
                  <c:x val="2.3389896834152806E-2"/>
                  <c:y val="-2.876077673308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AD-48B2-9064-31D16383CB54}"/>
                </c:ext>
              </c:extLst>
            </c:dLbl>
            <c:dLbl>
              <c:idx val="1"/>
              <c:layout>
                <c:manualLayout>
                  <c:x val="1.5822004160703767E-2"/>
                  <c:y val="-2.44785917081638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$1,351.98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7AD-48B2-9064-31D16383CB54}"/>
                </c:ext>
              </c:extLst>
            </c:dLbl>
            <c:dLbl>
              <c:idx val="2"/>
              <c:layout>
                <c:manualLayout>
                  <c:x val="1.8287450150702877E-2"/>
                  <c:y val="-2.225769910580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AD-48B2-9064-31D16383C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version'!$O$57:$O$59</c:f>
              <c:strCache>
                <c:ptCount val="3"/>
                <c:pt idx="0">
                  <c:v>HP Color LaserJet M454dw
Consumables yield:
BK: 7,500;
C/M/Y: 6,000</c:v>
                </c:pt>
                <c:pt idx="1">
                  <c:v>PrintArray 3000
Consumables yield:
BK/C/M/Y: 30,000</c:v>
                </c:pt>
                <c:pt idx="2">
                  <c:v>Savings</c:v>
                </c:pt>
              </c:strCache>
            </c:strRef>
          </c:cat>
          <c:val>
            <c:numRef>
              <c:f>'Chart version'!$P$57:$P$59</c:f>
              <c:numCache>
                <c:formatCode>[$$-409]#,##0.00</c:formatCode>
                <c:ptCount val="3"/>
                <c:pt idx="0">
                  <c:v>1664.95</c:v>
                </c:pt>
                <c:pt idx="1">
                  <c:v>1089.8800000000001</c:v>
                </c:pt>
                <c:pt idx="2">
                  <c:v>575.06999999999994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AD-48B2-9064-31D16383C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2153920"/>
        <c:axId val="1052157280"/>
        <c:axId val="0"/>
      </c:bar3DChart>
      <c:catAx>
        <c:axId val="105215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157280"/>
        <c:crosses val="autoZero"/>
        <c:auto val="1"/>
        <c:lblAlgn val="ctr"/>
        <c:lblOffset val="100"/>
        <c:noMultiLvlLbl val="0"/>
      </c:catAx>
      <c:valAx>
        <c:axId val="10521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15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'Chart version'!$S$17</c:f>
              <c:strCache>
                <c:ptCount val="1"/>
                <c:pt idx="0">
                  <c:v>Typical Cost Per User 
(5 years)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26F-4B7F-930B-CEAFCC33B5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26F-4B7F-930B-CEAFCC33B5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26F-4B7F-930B-CEAFCC33B55D}"/>
              </c:ext>
            </c:extLst>
          </c:dPt>
          <c:dLbls>
            <c:dLbl>
              <c:idx val="0"/>
              <c:layout>
                <c:manualLayout>
                  <c:x val="1.0407540908630518E-2"/>
                  <c:y val="2.9315163834138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3589162593465"/>
                      <c:h val="9.677160200074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6F-4B7F-930B-CEAFCC33B55D}"/>
                </c:ext>
              </c:extLst>
            </c:dLbl>
            <c:dLbl>
              <c:idx val="1"/>
              <c:layout>
                <c:manualLayout>
                  <c:x val="2.4752840971386147E-2"/>
                  <c:y val="6.0761743383286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22883877024024"/>
                      <c:h val="9.677160200074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6F-4B7F-930B-CEAFCC33B55D}"/>
                </c:ext>
              </c:extLst>
            </c:dLbl>
            <c:dLbl>
              <c:idx val="2"/>
              <c:layout>
                <c:manualLayout>
                  <c:x val="1.8409014256283135E-2"/>
                  <c:y val="1.7464492458682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95823774672833"/>
                      <c:h val="0.117593893985841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26F-4B7F-930B-CEAFCC33B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version'!$P$18:$P$20</c:f>
              <c:strCache>
                <c:ptCount val="3"/>
                <c:pt idx="0">
                  <c:v>HP Color LaserJet M454dw</c:v>
                </c:pt>
                <c:pt idx="1">
                  <c:v>PrintArray 3000</c:v>
                </c:pt>
                <c:pt idx="2">
                  <c:v>Savings</c:v>
                </c:pt>
              </c:strCache>
            </c:strRef>
          </c:cat>
          <c:val>
            <c:numRef>
              <c:f>'Chart version'!$S$18:$S$20</c:f>
              <c:numCache>
                <c:formatCode>[$$-409]#,##0.00</c:formatCode>
                <c:ptCount val="3"/>
                <c:pt idx="0">
                  <c:v>20949.190000000002</c:v>
                </c:pt>
                <c:pt idx="1">
                  <c:v>4311.481557632399</c:v>
                </c:pt>
                <c:pt idx="2">
                  <c:v>16637.708442367602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6F-4B7F-930B-CEAFCC33B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0518608"/>
        <c:axId val="480519568"/>
        <c:axId val="0"/>
      </c:bar3DChart>
      <c:catAx>
        <c:axId val="48051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519568"/>
        <c:crosses val="autoZero"/>
        <c:auto val="1"/>
        <c:lblAlgn val="ctr"/>
        <c:lblOffset val="100"/>
        <c:noMultiLvlLbl val="0"/>
      </c:catAx>
      <c:valAx>
        <c:axId val="48051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51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'Chart version'!$T$17</c:f>
              <c:strCache>
                <c:ptCount val="1"/>
                <c:pt idx="0">
                  <c:v>20 User - Cost 
(5 years)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3BD-4485-84BC-E4B1471FC8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3BD-4485-84BC-E4B1471FC8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3BD-4485-84BC-E4B1471FC8A7}"/>
              </c:ext>
            </c:extLst>
          </c:dPt>
          <c:dLbls>
            <c:dLbl>
              <c:idx val="0"/>
              <c:layout>
                <c:manualLayout>
                  <c:x val="2.4817188986334726E-2"/>
                  <c:y val="6.96690402414959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56157308838103"/>
                      <c:h val="0.1205381916901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3BD-4485-84BC-E4B1471FC8A7}"/>
                </c:ext>
              </c:extLst>
            </c:dLbl>
            <c:dLbl>
              <c:idx val="1"/>
              <c:layout>
                <c:manualLayout>
                  <c:x val="2.2622830310238297E-2"/>
                  <c:y val="-1.86220407389438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3402879658508"/>
                      <c:h val="6.91998987988618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3BD-4485-84BC-E4B1471FC8A7}"/>
                </c:ext>
              </c:extLst>
            </c:dLbl>
            <c:dLbl>
              <c:idx val="2"/>
              <c:layout>
                <c:manualLayout>
                  <c:x val="2.0404716383187339E-2"/>
                  <c:y val="1.1907700700047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204038288246"/>
                      <c:h val="0.12332495329980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3BD-4485-84BC-E4B1471FC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version'!$P$18:$P$20</c:f>
              <c:strCache>
                <c:ptCount val="3"/>
                <c:pt idx="0">
                  <c:v>HP Color LaserJet M454dw</c:v>
                </c:pt>
                <c:pt idx="1">
                  <c:v>PrintArray 3000</c:v>
                </c:pt>
                <c:pt idx="2">
                  <c:v>Savings</c:v>
                </c:pt>
              </c:strCache>
            </c:strRef>
          </c:cat>
          <c:val>
            <c:numRef>
              <c:f>'Chart version'!$T$18:$T$20</c:f>
              <c:numCache>
                <c:formatCode>[$$-409]#,##0.00</c:formatCode>
                <c:ptCount val="3"/>
                <c:pt idx="0">
                  <c:v>418983.80000000005</c:v>
                </c:pt>
                <c:pt idx="1">
                  <c:v>86229.631152647984</c:v>
                </c:pt>
                <c:pt idx="2">
                  <c:v>332754.16884735203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BD-4485-84BC-E4B1471FC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6011504"/>
        <c:axId val="686011984"/>
        <c:axId val="0"/>
      </c:bar3DChart>
      <c:catAx>
        <c:axId val="68601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011984"/>
        <c:crosses val="autoZero"/>
        <c:auto val="1"/>
        <c:lblAlgn val="ctr"/>
        <c:lblOffset val="100"/>
        <c:noMultiLvlLbl val="0"/>
      </c:catAx>
      <c:valAx>
        <c:axId val="68601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01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ysClr val="windowText" lastClr="000000"/>
                </a:solidFill>
              </a:rPr>
              <a:t>Printer Cost (plus consumables with approx. </a:t>
            </a:r>
            <a:r>
              <a:rPr lang="en-US" sz="1600" b="1">
                <a:solidFill>
                  <a:schemeClr val="tx1"/>
                </a:solidFill>
              </a:rPr>
              <a:t>30,000 p</a:t>
            </a:r>
            <a:r>
              <a:rPr lang="en-US" sz="1600" b="1">
                <a:solidFill>
                  <a:sysClr val="windowText" lastClr="000000"/>
                </a:solidFill>
              </a:rPr>
              <a:t>ages)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'Chart version'!$Q$4</c:f>
              <c:strCache>
                <c:ptCount val="1"/>
                <c:pt idx="0">
                  <c:v>Printer Cost (plus consumables with approx. 30,000 pages)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887-45E7-8FF5-D81078DE34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887-45E7-8FF5-D81078DE345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887-45E7-8FF5-D81078DE3459}"/>
              </c:ext>
            </c:extLst>
          </c:dPt>
          <c:dLbls>
            <c:dLbl>
              <c:idx val="0"/>
              <c:layout>
                <c:manualLayout>
                  <c:x val="6.9415692611500858E-3"/>
                  <c:y val="-2.59288923605931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31890280545921"/>
                      <c:h val="8.34391756163879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87-45E7-8FF5-D81078DE3459}"/>
                </c:ext>
              </c:extLst>
            </c:dLbl>
            <c:dLbl>
              <c:idx val="1"/>
              <c:layout>
                <c:manualLayout>
                  <c:x val="1.3883001879925787E-2"/>
                  <c:y val="5.18577847211858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31890280545921"/>
                      <c:h val="8.86249540885065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887-45E7-8FF5-D81078DE3459}"/>
                </c:ext>
              </c:extLst>
            </c:dLbl>
            <c:dLbl>
              <c:idx val="2"/>
              <c:layout>
                <c:manualLayout>
                  <c:x val="1.0412285570537937E-2"/>
                  <c:y val="5.1857784721185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67248435239847"/>
                      <c:h val="9.6403621796684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887-45E7-8FF5-D81078DE3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version'!$P$5:$P$7</c:f>
              <c:strCache>
                <c:ptCount val="3"/>
                <c:pt idx="0">
                  <c:v>HP Color LaserJet M454dw
(VCE consumables)</c:v>
                </c:pt>
                <c:pt idx="1">
                  <c:v>PrintArray 3000</c:v>
                </c:pt>
                <c:pt idx="2">
                  <c:v>Savings</c:v>
                </c:pt>
              </c:strCache>
            </c:strRef>
          </c:cat>
          <c:val>
            <c:numRef>
              <c:f>'Chart version'!$Q$5:$Q$7</c:f>
              <c:numCache>
                <c:formatCode>[$$-409]#,##0.00</c:formatCode>
                <c:ptCount val="3"/>
                <c:pt idx="0">
                  <c:v>4004.3799999999997</c:v>
                </c:pt>
                <c:pt idx="1">
                  <c:v>1351.98</c:v>
                </c:pt>
                <c:pt idx="2">
                  <c:v>2652.3999999999996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87-45E7-8FF5-D81078DE3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2171296"/>
        <c:axId val="1052171776"/>
        <c:axId val="0"/>
      </c:bar3DChart>
      <c:catAx>
        <c:axId val="10521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171776"/>
        <c:crosses val="autoZero"/>
        <c:auto val="1"/>
        <c:lblAlgn val="ctr"/>
        <c:lblOffset val="100"/>
        <c:noMultiLvlLbl val="0"/>
      </c:catAx>
      <c:valAx>
        <c:axId val="105217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1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Overall Total Cost for 36 Months </a:t>
            </a:r>
          </a:p>
          <a:p>
            <a:pPr>
              <a:defRPr sz="1600" b="1">
                <a:solidFill>
                  <a:schemeClr val="tx1"/>
                </a:solidFill>
              </a:defRPr>
            </a:pPr>
            <a:r>
              <a:rPr lang="en-GB" dirty="0"/>
              <a:t>(Monthly Volume of 6,000 pages) Overage on Color</a:t>
            </a:r>
            <a:r>
              <a:rPr lang="en-GB" baseline="0" dirty="0"/>
              <a:t> </a:t>
            </a:r>
            <a:r>
              <a:rPr lang="en-GB" dirty="0"/>
              <a:t>Print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'Chart version'!$P$73</c:f>
              <c:strCache>
                <c:ptCount val="1"/>
                <c:pt idx="0">
                  <c:v>Overall Total Cost for 36 Months (Monthly Volume of 6,000 pages) Overage on Color Print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F8C-4F1A-9335-F9791D0708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F8C-4F1A-9335-F9791D0708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F8C-4F1A-9335-F9791D0708FD}"/>
              </c:ext>
            </c:extLst>
          </c:dPt>
          <c:dLbls>
            <c:dLbl>
              <c:idx val="0"/>
              <c:layout>
                <c:manualLayout>
                  <c:x val="2.3820487728409407E-2"/>
                  <c:y val="-3.3499029706590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8C-4F1A-9335-F9791D0708FD}"/>
                </c:ext>
              </c:extLst>
            </c:dLbl>
            <c:dLbl>
              <c:idx val="1"/>
              <c:layout>
                <c:manualLayout>
                  <c:x val="2.0512903117063885E-2"/>
                  <c:y val="-2.731010114802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8C-4F1A-9335-F9791D0708FD}"/>
                </c:ext>
              </c:extLst>
            </c:dLbl>
            <c:dLbl>
              <c:idx val="2"/>
              <c:layout>
                <c:manualLayout>
                  <c:x val="2.0512903117063729E-2"/>
                  <c:y val="-3.32288242303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8C-4F1A-9335-F9791D070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version'!$O$74:$O$76</c:f>
              <c:strCache>
                <c:ptCount val="3"/>
                <c:pt idx="0">
                  <c:v>HP Color LaserJet MFP 4301fdn</c:v>
                </c:pt>
                <c:pt idx="1">
                  <c:v>PrintArray 3000</c:v>
                </c:pt>
                <c:pt idx="2">
                  <c:v>Savings</c:v>
                </c:pt>
              </c:strCache>
            </c:strRef>
          </c:cat>
          <c:val>
            <c:numRef>
              <c:f>'Chart version'!$P$74:$P$76</c:f>
              <c:numCache>
                <c:formatCode>[$$-409]#,##0.00</c:formatCode>
                <c:ptCount val="3"/>
                <c:pt idx="0">
                  <c:v>27265.130064000004</c:v>
                </c:pt>
                <c:pt idx="1">
                  <c:v>5677.1028037383176</c:v>
                </c:pt>
                <c:pt idx="2">
                  <c:v>21588.027260261686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8C-4F1A-9335-F9791D070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964848"/>
        <c:axId val="1444946128"/>
        <c:axId val="0"/>
      </c:bar3DChart>
      <c:catAx>
        <c:axId val="144496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46128"/>
        <c:crosses val="autoZero"/>
        <c:auto val="1"/>
        <c:lblAlgn val="ctr"/>
        <c:lblOffset val="100"/>
        <c:noMultiLvlLbl val="0"/>
      </c:catAx>
      <c:valAx>
        <c:axId val="144494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6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1FC27-2511-4D26-B3FE-176A64F0716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6DAC7-FFCD-49EE-AA4C-DBDB9E53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6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 has been in place for 5 years</a:t>
            </a:r>
          </a:p>
          <a:p>
            <a:r>
              <a:rPr lang="en-US" dirty="0"/>
              <a:t>Provided full time employment for over 120 offenders while in custody many now successful returning citizens - Barksdale</a:t>
            </a:r>
          </a:p>
          <a:p>
            <a:r>
              <a:rPr lang="en-US" dirty="0"/>
              <a:t>Saved COV over $2M in expense cost reduction</a:t>
            </a:r>
          </a:p>
          <a:p>
            <a:r>
              <a:rPr lang="en-US" dirty="0"/>
              <a:t>Generated over $7M in revenue and over $2M in income for VCE</a:t>
            </a:r>
          </a:p>
          <a:p>
            <a:r>
              <a:rPr lang="en-US" dirty="0"/>
              <a:t>New technologies have emerged in the last 2/3 years creating opportunities for enhanced offender training and employment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6DAC7-FFCD-49EE-AA4C-DBDB9E5321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38371" y="4139634"/>
            <a:ext cx="5106964" cy="3921760"/>
          </a:xfrm>
          <a:prstGeom prst="rect">
            <a:avLst/>
          </a:prstGeom>
        </p:spPr>
        <p:txBody>
          <a:bodyPr spcFirstLastPara="1" wrap="square" lIns="82550" tIns="82550" rIns="82550" bIns="82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an example of a popular desktop HP color laser printer in use across DOC and COV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Essentially 1980’s technology which uses extremely high temperatures to fuse toner to the paper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Expensive </a:t>
            </a:r>
            <a:r>
              <a:rPr lang="en-US"/>
              <a:t>and wasteful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654050"/>
            <a:ext cx="5805488" cy="3267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042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38371" y="4139634"/>
            <a:ext cx="5106964" cy="3921760"/>
          </a:xfrm>
          <a:prstGeom prst="rect">
            <a:avLst/>
          </a:prstGeom>
        </p:spPr>
        <p:txBody>
          <a:bodyPr spcFirstLastPara="1" wrap="square" lIns="82550" tIns="82550" rIns="82550" bIns="82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2015 disruptive technology</a:t>
            </a:r>
            <a:endParaRPr dirty="0"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654050"/>
            <a:ext cx="5805488" cy="3267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074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8d37a6ef4_0_201:notes"/>
          <p:cNvSpPr txBox="1">
            <a:spLocks noGrp="1"/>
          </p:cNvSpPr>
          <p:nvPr>
            <p:ph type="body" idx="1"/>
          </p:nvPr>
        </p:nvSpPr>
        <p:spPr>
          <a:xfrm>
            <a:off x="638371" y="4139635"/>
            <a:ext cx="5106880" cy="3921779"/>
          </a:xfrm>
          <a:prstGeom prst="rect">
            <a:avLst/>
          </a:prstGeom>
        </p:spPr>
        <p:txBody>
          <a:bodyPr spcFirstLastPara="1" wrap="square" lIns="82550" tIns="82550" rIns="82550" bIns="82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88d37a6ef4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654050"/>
            <a:ext cx="5805488" cy="3267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6DAC7-FFCD-49EE-AA4C-DBDB9E5321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8d37a6ef4_0_317:notes"/>
          <p:cNvSpPr txBox="1">
            <a:spLocks noGrp="1"/>
          </p:cNvSpPr>
          <p:nvPr>
            <p:ph type="body" idx="1"/>
          </p:nvPr>
        </p:nvSpPr>
        <p:spPr>
          <a:xfrm>
            <a:off x="638371" y="4139635"/>
            <a:ext cx="5106880" cy="3921779"/>
          </a:xfrm>
          <a:prstGeom prst="rect">
            <a:avLst/>
          </a:prstGeom>
        </p:spPr>
        <p:txBody>
          <a:bodyPr spcFirstLastPara="1" wrap="square" lIns="82550" tIns="82550" rIns="82550" bIns="82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88d37a6ef4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654050"/>
            <a:ext cx="5805488" cy="3267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30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38371" y="4139634"/>
            <a:ext cx="5106964" cy="3921760"/>
          </a:xfrm>
          <a:prstGeom prst="rect">
            <a:avLst/>
          </a:prstGeom>
        </p:spPr>
        <p:txBody>
          <a:bodyPr spcFirstLastPara="1" wrap="square" lIns="82550" tIns="82550" rIns="82550" bIns="82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an example of a popular desktop HP color laser printer in use across DOC and COV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Essentially 1980’s technology which uses extremely high temperatures to fuse toner to the paper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Expensive </a:t>
            </a:r>
            <a:r>
              <a:rPr lang="en-US"/>
              <a:t>and wasteful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654050"/>
            <a:ext cx="5805488" cy="3267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48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28E7-C96B-4BE6-9FF8-299D009C6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85E2E-6058-43BC-9DB8-5DBF89D16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504CF-7102-413F-82E7-5C23EE83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6AD06-98B4-422C-A3AB-FE8D2F2AF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D4F2-37DC-4096-A75F-A78D0DFC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9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66D8-27C0-41EF-89A8-A1A0E1F4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9FE8B-2458-4AEC-9246-FEF5F9B62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9F013-9DFB-41B9-80A9-C7C7C0D7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CA29D-58BF-41BC-9EB2-B23C0E8B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BF3A-DC27-43A7-9EA0-6E43F4DC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3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4F17D-7B26-4FC7-AD8F-6E334D09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518CD-7B78-4629-A95B-0D49A8387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C6364-F055-4566-BA4F-0530FB50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F4D4A-B530-4CB7-B565-C4DBF95D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41BFD-B070-4803-B38D-AFA21841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15607" y="593392"/>
            <a:ext cx="11360926" cy="76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15607" y="1536700"/>
            <a:ext cx="11360926" cy="455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772" lvl="0" indent="-3398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829544" lvl="1" indent="-311079" algn="l">
              <a:lnSpc>
                <a:spcPct val="115000"/>
              </a:lnSpc>
              <a:spcBef>
                <a:spcPts val="1814"/>
              </a:spcBef>
              <a:spcAft>
                <a:spcPts val="0"/>
              </a:spcAft>
              <a:buSzPts val="1800"/>
              <a:buChar char="○"/>
              <a:defRPr/>
            </a:lvl2pPr>
            <a:lvl3pPr marL="1244316" lvl="2" indent="-311079" algn="l">
              <a:lnSpc>
                <a:spcPct val="115000"/>
              </a:lnSpc>
              <a:spcBef>
                <a:spcPts val="1814"/>
              </a:spcBef>
              <a:spcAft>
                <a:spcPts val="0"/>
              </a:spcAft>
              <a:buSzPts val="1800"/>
              <a:buChar char="■"/>
              <a:defRPr/>
            </a:lvl3pPr>
            <a:lvl4pPr marL="1659087" lvl="3" indent="-311079" algn="l">
              <a:lnSpc>
                <a:spcPct val="115000"/>
              </a:lnSpc>
              <a:spcBef>
                <a:spcPts val="1814"/>
              </a:spcBef>
              <a:spcAft>
                <a:spcPts val="0"/>
              </a:spcAft>
              <a:buSzPts val="1800"/>
              <a:buChar char="●"/>
              <a:defRPr/>
            </a:lvl4pPr>
            <a:lvl5pPr marL="2073859" lvl="4" indent="-311079" algn="l">
              <a:lnSpc>
                <a:spcPct val="115000"/>
              </a:lnSpc>
              <a:spcBef>
                <a:spcPts val="1814"/>
              </a:spcBef>
              <a:spcAft>
                <a:spcPts val="0"/>
              </a:spcAft>
              <a:buSzPts val="1800"/>
              <a:buChar char="○"/>
              <a:defRPr/>
            </a:lvl5pPr>
            <a:lvl6pPr marL="2488631" lvl="5" indent="-311079" algn="l">
              <a:lnSpc>
                <a:spcPct val="115000"/>
              </a:lnSpc>
              <a:spcBef>
                <a:spcPts val="1814"/>
              </a:spcBef>
              <a:spcAft>
                <a:spcPts val="0"/>
              </a:spcAft>
              <a:buSzPts val="1800"/>
              <a:buChar char="■"/>
              <a:defRPr/>
            </a:lvl6pPr>
            <a:lvl7pPr marL="2903403" lvl="6" indent="-311079" algn="l">
              <a:lnSpc>
                <a:spcPct val="115000"/>
              </a:lnSpc>
              <a:spcBef>
                <a:spcPts val="1814"/>
              </a:spcBef>
              <a:spcAft>
                <a:spcPts val="0"/>
              </a:spcAft>
              <a:buSzPts val="1800"/>
              <a:buChar char="●"/>
              <a:defRPr/>
            </a:lvl7pPr>
            <a:lvl8pPr marL="3318175" lvl="7" indent="-311079" algn="l">
              <a:lnSpc>
                <a:spcPct val="115000"/>
              </a:lnSpc>
              <a:spcBef>
                <a:spcPts val="1814"/>
              </a:spcBef>
              <a:spcAft>
                <a:spcPts val="0"/>
              </a:spcAft>
              <a:buSzPts val="1800"/>
              <a:buChar char="○"/>
              <a:defRPr/>
            </a:lvl8pPr>
            <a:lvl9pPr marL="3732947" lvl="8" indent="-311079" algn="l">
              <a:lnSpc>
                <a:spcPct val="115000"/>
              </a:lnSpc>
              <a:spcBef>
                <a:spcPts val="1814"/>
              </a:spcBef>
              <a:spcAft>
                <a:spcPts val="1814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809" y="6217890"/>
            <a:ext cx="731738" cy="52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1A46-1524-4B6E-AE34-12792EE6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4700-6326-4C93-B9E6-0E85C6666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8850D-972C-465A-AB25-EC247287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14F5B-CCEF-4433-AEE7-CEF99B6C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BAF8F-00DD-4940-A038-735BD6B1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4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DFD8-F0DC-4A14-9360-B41A6F95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9D1A-15FD-46E7-A509-27D604EC8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9277F-2BC0-4A91-8D76-4E16BF8E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66C50-EFF4-4B5E-9D27-FB644DE9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35BCF-24D1-4DB0-815D-24D54A64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6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4074-1B9D-4295-937E-13C82194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3C8E3-6E94-4D73-9592-ED2029E6B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677C0-B761-4D2F-A2FD-F8071A746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430B2-B1A4-418B-98D8-B8521104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4E6E3-BC80-4D48-9E93-3DBA6EF5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8195B-4284-47B4-A59A-D9994B09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EBFA-7B05-4B91-A198-231906CC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73595-8E08-4E16-924E-D24EDC804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95548-6FB8-4D7A-A0F5-57A75710C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D0232-0075-4307-A32C-C1D233190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96EE6-7DD2-4162-8FE5-1B3C014D3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28A880-E00C-40F9-8EE9-CA6B646D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C67FB-8F9A-4E5B-80F4-BB14ADE6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539E2-47EB-408D-821B-E89A886D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2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702B-154E-49A5-A73F-7319F570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17924-323B-46B6-9797-3450A131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0E859-1F5F-4396-ACB4-3D9C22A0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C6A34-0AA6-42D5-9EAD-99335922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7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F555-5AED-491E-9E54-484BB775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55D0E-36C6-4A81-8564-8FA499D8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6524A-EEFE-4DD0-A055-EB2734E0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4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E6E6-C400-45DE-A244-514495268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EA8B8-AACA-4AF6-A4F0-C7337280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AC140-BB08-45D7-B25F-FB80C3553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6394D-DF17-49BC-8961-0AEC3026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3F54C-DC25-4292-9AD7-5EB92213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4113A-B886-47A3-A67F-39B8E6B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4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43A9-0B05-4B2D-9393-CC64065B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EA7A7-844D-4CBD-A71C-715B77899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EFAD-2331-4945-BFBB-B81161FDC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3F494-C610-49EE-84C2-F10BE336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E346D-0805-4273-B8A2-BD2E772A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16C23-FF4D-426C-A2F7-09A8D13C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4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87432-1B85-4B98-B800-9EE0E90D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BB27F-42AF-4D79-8E48-C422DD98B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D4BEA-D2A6-4FB4-A75B-B841DAC95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D55A-D61A-4E97-A5B9-68F6F11A0C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20471-91A8-4681-9123-F5F2CA78C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1DB04-94B7-4AD1-8617-BE7EF2CC3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7964-2514-4402-AF12-7DF61581F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08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llwhitebackground.com/ink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1.jpg"/><Relationship Id="rId7" Type="http://schemas.openxmlformats.org/officeDocument/2006/relationships/image" Target="../media/image15.sv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1.jpg"/><Relationship Id="rId7" Type="http://schemas.openxmlformats.org/officeDocument/2006/relationships/image" Target="../media/image15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chart" Target="../charts/chart5.xml"/><Relationship Id="rId4" Type="http://schemas.openxmlformats.org/officeDocument/2006/relationships/image" Target="../media/image12.png"/><Relationship Id="rId9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B85B699-AA14-453E-A374-A0A46B6BF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218514" y="28591"/>
            <a:ext cx="7754971" cy="2993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27B6E-3CD9-4DF3-B2C8-F13902014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626" y="191314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Montserrat Light" panose="00000400000000000000" pitchFamily="2" charset="0"/>
              </a:rPr>
              <a:t>VCE PrintArray 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A79E6-4C1B-48F8-871A-411E7041B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377" y="4451126"/>
            <a:ext cx="10005723" cy="1655762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Montserrat Light" panose="00000400000000000000" pitchFamily="2" charset="0"/>
              </a:rPr>
              <a:t>High Quality, High Volume, Low Cost Workgroup Color Printing</a:t>
            </a:r>
          </a:p>
          <a:p>
            <a:pPr algn="l"/>
            <a:endParaRPr lang="en-GB" dirty="0">
              <a:latin typeface="Montserrat Light" panose="00000400000000000000" pitchFamily="2" charset="0"/>
            </a:endParaRPr>
          </a:p>
          <a:p>
            <a:pPr algn="l"/>
            <a:r>
              <a:rPr lang="en-GB" dirty="0">
                <a:latin typeface="Montserrat Light" panose="00000400000000000000" pitchFamily="2" charset="0"/>
              </a:rPr>
              <a:t>September 19</a:t>
            </a:r>
            <a:r>
              <a:rPr lang="en-GB" baseline="30000" dirty="0">
                <a:latin typeface="Montserrat Light" panose="00000400000000000000" pitchFamily="2" charset="0"/>
              </a:rPr>
              <a:t>th</a:t>
            </a:r>
            <a:r>
              <a:rPr lang="en-GB" dirty="0">
                <a:latin typeface="Montserrat Light" panose="000004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4334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6"/>
          <p:cNvCxnSpPr/>
          <p:nvPr/>
        </p:nvCxnSpPr>
        <p:spPr>
          <a:xfrm>
            <a:off x="1409878" y="549163"/>
            <a:ext cx="9374092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80EAEB6-BF2D-4DDA-BC77-80AF72F88B13}"/>
              </a:ext>
            </a:extLst>
          </p:cNvPr>
          <p:cNvSpPr/>
          <p:nvPr/>
        </p:nvSpPr>
        <p:spPr>
          <a:xfrm>
            <a:off x="1408030" y="142495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9544">
              <a:buClr>
                <a:srgbClr val="000000"/>
              </a:buClr>
              <a:buSzPts val="3600"/>
              <a:defRPr/>
            </a:pPr>
            <a:r>
              <a:rPr lang="en-US" sz="2400" b="1" kern="0" dirty="0">
                <a:solidFill>
                  <a:srgbClr val="000000"/>
                </a:solidFill>
                <a:latin typeface="Montserrat Black"/>
                <a:ea typeface="Montserrat"/>
                <a:cs typeface="Montserrat"/>
                <a:sym typeface="Montserrat"/>
              </a:rPr>
              <a:t>MPS Comparison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34950-3743-7A6A-B3D2-B6E98A884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2" y="743092"/>
            <a:ext cx="11842376" cy="60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1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CF311DB-DF23-A020-BF40-C339F3E771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763037"/>
              </p:ext>
            </p:extLst>
          </p:nvPr>
        </p:nvGraphicFramePr>
        <p:xfrm>
          <a:off x="3034988" y="764420"/>
          <a:ext cx="6122022" cy="449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F4333D4-B024-D6E7-AD3C-79D424F36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4915" r="27032" b="13741"/>
          <a:stretch/>
        </p:blipFill>
        <p:spPr>
          <a:xfrm>
            <a:off x="5878341" y="5198534"/>
            <a:ext cx="829771" cy="1435347"/>
          </a:xfrm>
          <a:prstGeom prst="rect">
            <a:avLst/>
          </a:prstGeom>
        </p:spPr>
      </p:pic>
      <p:pic>
        <p:nvPicPr>
          <p:cNvPr id="7" name="Graphic 6" descr="Piggy Bank">
            <a:extLst>
              <a:ext uri="{FF2B5EF4-FFF2-40B4-BE49-F238E27FC236}">
                <a16:creationId xmlns:a16="http://schemas.microsoft.com/office/drawing/2014/main" id="{7FD2CB36-E725-AF06-3093-17036C98C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7411" y="5545061"/>
            <a:ext cx="744717" cy="744717"/>
          </a:xfrm>
          <a:prstGeom prst="rect">
            <a:avLst/>
          </a:prstGeom>
        </p:spPr>
      </p:pic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CE433AE4-A310-A39B-2A28-6AB1BA9070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5945" y="5384801"/>
            <a:ext cx="292232" cy="292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57F50-13AB-967C-CA16-60B9C7EDF8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8516"/>
          <a:stretch/>
        </p:blipFill>
        <p:spPr>
          <a:xfrm>
            <a:off x="4266208" y="5545061"/>
            <a:ext cx="944550" cy="876035"/>
          </a:xfrm>
          <a:prstGeom prst="rect">
            <a:avLst/>
          </a:prstGeom>
        </p:spPr>
      </p:pic>
      <p:cxnSp>
        <p:nvCxnSpPr>
          <p:cNvPr id="2" name="Google Shape;88;p16">
            <a:extLst>
              <a:ext uri="{FF2B5EF4-FFF2-40B4-BE49-F238E27FC236}">
                <a16:creationId xmlns:a16="http://schemas.microsoft.com/office/drawing/2014/main" id="{6548A635-2CE0-3A09-FBEF-2AE120CF879C}"/>
              </a:ext>
            </a:extLst>
          </p:cNvPr>
          <p:cNvCxnSpPr>
            <a:cxnSpLocks/>
          </p:cNvCxnSpPr>
          <p:nvPr/>
        </p:nvCxnSpPr>
        <p:spPr>
          <a:xfrm>
            <a:off x="1409878" y="549163"/>
            <a:ext cx="9374092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26FFBDE-D652-9DCC-EC8D-98675C4FA987}"/>
              </a:ext>
            </a:extLst>
          </p:cNvPr>
          <p:cNvSpPr/>
          <p:nvPr/>
        </p:nvSpPr>
        <p:spPr>
          <a:xfrm>
            <a:off x="1408030" y="142495"/>
            <a:ext cx="4273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buClr>
                <a:srgbClr val="000000"/>
              </a:buClr>
              <a:buSzPts val="3600"/>
              <a:defRPr/>
            </a:pPr>
            <a:r>
              <a:rPr lang="en-US" sz="2400" b="1" kern="0" dirty="0">
                <a:solidFill>
                  <a:srgbClr val="000000"/>
                </a:solidFill>
                <a:latin typeface="Montserrat Black"/>
                <a:ea typeface="Montserrat"/>
                <a:cs typeface="Montserrat"/>
                <a:sym typeface="Montserrat"/>
              </a:rPr>
              <a:t>MPS Comparison Chart</a:t>
            </a:r>
          </a:p>
        </p:txBody>
      </p:sp>
    </p:spTree>
    <p:extLst>
      <p:ext uri="{BB962C8B-B14F-4D97-AF65-F5344CB8AC3E}">
        <p14:creationId xmlns:p14="http://schemas.microsoft.com/office/powerpoint/2010/main" val="168520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6"/>
          <p:cNvCxnSpPr/>
          <p:nvPr/>
        </p:nvCxnSpPr>
        <p:spPr>
          <a:xfrm>
            <a:off x="1409878" y="549163"/>
            <a:ext cx="9374092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80EAEB6-BF2D-4DDA-BC77-80AF72F88B13}"/>
              </a:ext>
            </a:extLst>
          </p:cNvPr>
          <p:cNvSpPr/>
          <p:nvPr/>
        </p:nvSpPr>
        <p:spPr>
          <a:xfrm>
            <a:off x="1407078" y="142495"/>
            <a:ext cx="2531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9544">
              <a:buClr>
                <a:srgbClr val="000000"/>
              </a:buClr>
              <a:buSzPts val="3600"/>
              <a:defRPr/>
            </a:pPr>
            <a:r>
              <a:rPr lang="en-US" sz="2400" b="1" kern="0" dirty="0">
                <a:solidFill>
                  <a:srgbClr val="000000"/>
                </a:solidFill>
                <a:latin typeface="Montserrat Black"/>
                <a:ea typeface="Montserrat"/>
                <a:cs typeface="Montserrat"/>
                <a:sym typeface="Montserrat"/>
              </a:rPr>
              <a:t>Market Landscape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367E0-1600-4354-8B9A-387EDC338EF8}"/>
              </a:ext>
            </a:extLst>
          </p:cNvPr>
          <p:cNvSpPr txBox="1"/>
          <p:nvPr/>
        </p:nvSpPr>
        <p:spPr>
          <a:xfrm>
            <a:off x="1610831" y="830035"/>
            <a:ext cx="8583239" cy="76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buClr>
                <a:srgbClr val="000000"/>
              </a:buClr>
              <a:defRPr/>
            </a:pPr>
            <a:r>
              <a:rPr lang="en-US" sz="1452" i="1" kern="0" dirty="0">
                <a:solidFill>
                  <a:srgbClr val="000000"/>
                </a:solidFill>
                <a:latin typeface="Montserrat" panose="020B0604020202020204" charset="0"/>
                <a:cs typeface="Arial"/>
                <a:sym typeface="Arial"/>
              </a:rPr>
              <a:t>The Small Office Workgroup (up to 10 users) Color Print market is currently dominated by laser printers, such as the HP M454DN </a:t>
            </a:r>
            <a:r>
              <a:rPr lang="en-US" sz="1452" i="1" kern="0" dirty="0">
                <a:latin typeface="Montserrat" panose="020B0604020202020204" charset="0"/>
                <a:cs typeface="Arial"/>
                <a:sym typeface="Arial"/>
              </a:rPr>
              <a:t>or the Xerox C325, and thermal inkjet printers such as the HP OfficeJet Pro 9720.</a:t>
            </a:r>
          </a:p>
        </p:txBody>
      </p:sp>
      <p:pic>
        <p:nvPicPr>
          <p:cNvPr id="7" name="Picture 6" descr="A printer sitting on a white surface&#10;&#10;Description automatically generated">
            <a:extLst>
              <a:ext uri="{FF2B5EF4-FFF2-40B4-BE49-F238E27FC236}">
                <a16:creationId xmlns:a16="http://schemas.microsoft.com/office/drawing/2014/main" id="{6D144828-0885-4D85-B5E6-FFAA66860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79" y="1564191"/>
            <a:ext cx="2306161" cy="1669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BC61DA-2EF9-84B4-22CF-89C4420E2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093" y="0"/>
            <a:ext cx="1717475" cy="254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8B2698-90C4-45D5-A296-2F18B18FEF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b="5713"/>
          <a:stretch/>
        </p:blipFill>
        <p:spPr>
          <a:xfrm>
            <a:off x="9160093" y="1837843"/>
            <a:ext cx="1440000" cy="130212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001849-0926-2274-FC76-C4BBEDE1A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64774"/>
              </p:ext>
            </p:extLst>
          </p:nvPr>
        </p:nvGraphicFramePr>
        <p:xfrm>
          <a:off x="247199" y="3801715"/>
          <a:ext cx="3799304" cy="218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807">
                  <a:extLst>
                    <a:ext uri="{9D8B030D-6E8A-4147-A177-3AD203B41FA5}">
                      <a16:colId xmlns:a16="http://schemas.microsoft.com/office/drawing/2014/main" val="1191550953"/>
                    </a:ext>
                  </a:extLst>
                </a:gridCol>
                <a:gridCol w="1479497">
                  <a:extLst>
                    <a:ext uri="{9D8B030D-6E8A-4147-A177-3AD203B41FA5}">
                      <a16:colId xmlns:a16="http://schemas.microsoft.com/office/drawing/2014/main" val="2502812618"/>
                    </a:ext>
                  </a:extLst>
                </a:gridCol>
              </a:tblGrid>
              <a:tr h="169985">
                <a:tc>
                  <a:txBody>
                    <a:bodyPr/>
                    <a:lstStyle/>
                    <a:p>
                      <a:r>
                        <a:rPr lang="en-US" sz="1050" b="0" i="1" kern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cs typeface="Arial"/>
                          <a:sym typeface="Arial"/>
                        </a:rPr>
                        <a:t>Technology Introduction Date</a:t>
                      </a:r>
                      <a:endParaRPr lang="en-GB" sz="1050" b="0" i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1985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52912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Printer Cost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$649.99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68405"/>
                  </a:ext>
                </a:extLst>
              </a:tr>
              <a:tr h="188843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Power Consumption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550w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299800"/>
                  </a:ext>
                </a:extLst>
              </a:tr>
              <a:tr h="243030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Print Speed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up to 28ppm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54883"/>
                  </a:ext>
                </a:extLst>
              </a:tr>
              <a:tr h="204083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Print Quality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up to 600 dpi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393792"/>
                  </a:ext>
                </a:extLst>
              </a:tr>
              <a:tr h="224403">
                <a:tc>
                  <a:txBody>
                    <a:bodyPr/>
                    <a:lstStyle/>
                    <a:p>
                      <a:r>
                        <a:rPr lang="fr-FR" sz="1050" b="0" i="1" dirty="0">
                          <a:latin typeface="Montserrat" panose="00000500000000000000" pitchFamily="2" charset="0"/>
                        </a:rPr>
                        <a:t>Cost per page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latin typeface="Montserrat" panose="00000500000000000000" pitchFamily="2" charset="0"/>
                        </a:rPr>
                        <a:t>16 cents/page</a:t>
                      </a:r>
                      <a:endParaRPr lang="en-GB" sz="1050" b="1" i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36060"/>
                  </a:ext>
                </a:extLst>
              </a:tr>
              <a:tr h="206399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Cost for Consumables </a:t>
                      </a:r>
                    </a:p>
                    <a:p>
                      <a:r>
                        <a:rPr lang="en-US" sz="1050" b="0" i="1" kern="0" dirty="0">
                          <a:solidFill>
                            <a:srgbClr val="000000"/>
                          </a:solidFill>
                          <a:latin typeface="Montserrat" panose="020B0604020202020204" charset="0"/>
                          <a:cs typeface="Arial"/>
                          <a:sym typeface="Arial"/>
                        </a:rPr>
                        <a:t>(6,000 Page Yield)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i="1" kern="0" dirty="0">
                          <a:solidFill>
                            <a:srgbClr val="000000"/>
                          </a:solidFill>
                          <a:latin typeface="Montserrat" panose="020B0604020202020204" charset="0"/>
                          <a:cs typeface="Arial"/>
                          <a:sym typeface="Arial"/>
                        </a:rPr>
                        <a:t>$1,014.96</a:t>
                      </a:r>
                      <a:endParaRPr lang="en-GB" sz="1050" b="1" i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881561"/>
                  </a:ext>
                </a:extLst>
              </a:tr>
              <a:tr h="247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0" dirty="0">
                          <a:solidFill>
                            <a:srgbClr val="000000"/>
                          </a:solidFill>
                          <a:latin typeface="Montserrat" panose="020B0604020202020204" charset="0"/>
                          <a:cs typeface="Arial"/>
                          <a:sym typeface="Arial"/>
                        </a:rPr>
                        <a:t>Total Solution Cost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i="1" kern="0" dirty="0">
                          <a:solidFill>
                            <a:srgbClr val="000000"/>
                          </a:solidFill>
                          <a:latin typeface="Montserrat" panose="020B0604020202020204" charset="0"/>
                          <a:cs typeface="Arial"/>
                          <a:sym typeface="Arial"/>
                        </a:rPr>
                        <a:t>$1,664.95</a:t>
                      </a:r>
                      <a:endParaRPr lang="en-GB" sz="1050" b="1" i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56666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44CF290-1DB3-679C-9140-7D0B67346DE4}"/>
              </a:ext>
            </a:extLst>
          </p:cNvPr>
          <p:cNvSpPr txBox="1"/>
          <p:nvPr/>
        </p:nvSpPr>
        <p:spPr>
          <a:xfrm>
            <a:off x="1179521" y="3411900"/>
            <a:ext cx="1718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solidFill>
                  <a:srgbClr val="000000"/>
                </a:solidFill>
                <a:latin typeface="Montserrat" panose="020B0604020202020204" charset="0"/>
                <a:cs typeface="Arial"/>
                <a:sym typeface="Arial"/>
              </a:rPr>
              <a:t>HP M454DN </a:t>
            </a:r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6355989-3238-DCA5-C825-8AB9A0577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48467"/>
              </p:ext>
            </p:extLst>
          </p:nvPr>
        </p:nvGraphicFramePr>
        <p:xfrm>
          <a:off x="4196348" y="3781230"/>
          <a:ext cx="3799304" cy="218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807">
                  <a:extLst>
                    <a:ext uri="{9D8B030D-6E8A-4147-A177-3AD203B41FA5}">
                      <a16:colId xmlns:a16="http://schemas.microsoft.com/office/drawing/2014/main" val="1191550953"/>
                    </a:ext>
                  </a:extLst>
                </a:gridCol>
                <a:gridCol w="1479497">
                  <a:extLst>
                    <a:ext uri="{9D8B030D-6E8A-4147-A177-3AD203B41FA5}">
                      <a16:colId xmlns:a16="http://schemas.microsoft.com/office/drawing/2014/main" val="2502812618"/>
                    </a:ext>
                  </a:extLst>
                </a:gridCol>
              </a:tblGrid>
              <a:tr h="169985">
                <a:tc>
                  <a:txBody>
                    <a:bodyPr/>
                    <a:lstStyle/>
                    <a:p>
                      <a:r>
                        <a:rPr lang="en-US" sz="1050" b="0" i="1" kern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cs typeface="Arial"/>
                          <a:sym typeface="Arial"/>
                        </a:rPr>
                        <a:t>Technology Introduction Date</a:t>
                      </a:r>
                      <a:endParaRPr lang="en-GB" sz="1050" b="0" i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1986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52912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Printer Cost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$499.99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68405"/>
                  </a:ext>
                </a:extLst>
              </a:tr>
              <a:tr h="188843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Power Consumption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650w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299800"/>
                  </a:ext>
                </a:extLst>
              </a:tr>
              <a:tr h="243030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Print Speed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up to 30ppm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54883"/>
                  </a:ext>
                </a:extLst>
              </a:tr>
              <a:tr h="204083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Print Quality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up to 1200 dpi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393792"/>
                  </a:ext>
                </a:extLst>
              </a:tr>
              <a:tr h="224403">
                <a:tc>
                  <a:txBody>
                    <a:bodyPr/>
                    <a:lstStyle/>
                    <a:p>
                      <a:r>
                        <a:rPr lang="fr-FR" sz="1050" b="0" i="1" dirty="0">
                          <a:latin typeface="Montserrat" panose="00000500000000000000" pitchFamily="2" charset="0"/>
                        </a:rPr>
                        <a:t>Cost per page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14 cents/page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36060"/>
                  </a:ext>
                </a:extLst>
              </a:tr>
              <a:tr h="206399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Cost for Consumables </a:t>
                      </a:r>
                    </a:p>
                    <a:p>
                      <a:r>
                        <a:rPr lang="en-US" sz="1050" b="0" i="1" kern="0" dirty="0">
                          <a:solidFill>
                            <a:srgbClr val="000000"/>
                          </a:solidFill>
                          <a:latin typeface="Montserrat" panose="020B0604020202020204" charset="0"/>
                          <a:cs typeface="Arial"/>
                          <a:sym typeface="Arial"/>
                        </a:rPr>
                        <a:t>(6,000 Page Yield)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$877.96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881561"/>
                  </a:ext>
                </a:extLst>
              </a:tr>
              <a:tr h="247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0" dirty="0">
                          <a:solidFill>
                            <a:srgbClr val="000000"/>
                          </a:solidFill>
                          <a:latin typeface="Montserrat" panose="020B0604020202020204" charset="0"/>
                          <a:cs typeface="Arial"/>
                          <a:sym typeface="Arial"/>
                        </a:rPr>
                        <a:t>Total Solution Cost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$1,377.35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56666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A069208-1E66-1BC7-A367-AB549F1D8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9036"/>
              </p:ext>
            </p:extLst>
          </p:nvPr>
        </p:nvGraphicFramePr>
        <p:xfrm>
          <a:off x="8131770" y="3781231"/>
          <a:ext cx="3799304" cy="218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807">
                  <a:extLst>
                    <a:ext uri="{9D8B030D-6E8A-4147-A177-3AD203B41FA5}">
                      <a16:colId xmlns:a16="http://schemas.microsoft.com/office/drawing/2014/main" val="1191550953"/>
                    </a:ext>
                  </a:extLst>
                </a:gridCol>
                <a:gridCol w="1479497">
                  <a:extLst>
                    <a:ext uri="{9D8B030D-6E8A-4147-A177-3AD203B41FA5}">
                      <a16:colId xmlns:a16="http://schemas.microsoft.com/office/drawing/2014/main" val="2502812618"/>
                    </a:ext>
                  </a:extLst>
                </a:gridCol>
              </a:tblGrid>
              <a:tr h="169985">
                <a:tc>
                  <a:txBody>
                    <a:bodyPr/>
                    <a:lstStyle/>
                    <a:p>
                      <a:r>
                        <a:rPr lang="en-US" sz="1050" b="0" i="1" kern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cs typeface="Arial"/>
                          <a:sym typeface="Arial"/>
                        </a:rPr>
                        <a:t>Technology Introduction Date</a:t>
                      </a:r>
                      <a:endParaRPr lang="en-GB" sz="1050" b="0" i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1986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52912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Printer Cost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$229.99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68405"/>
                  </a:ext>
                </a:extLst>
              </a:tr>
              <a:tr h="188843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Power Consumption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75w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299800"/>
                  </a:ext>
                </a:extLst>
              </a:tr>
              <a:tr h="243030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Print Speed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Up to 22ppm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54883"/>
                  </a:ext>
                </a:extLst>
              </a:tr>
              <a:tr h="204083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Print Quality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Up to 1200 dpi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393792"/>
                  </a:ext>
                </a:extLst>
              </a:tr>
              <a:tr h="224403">
                <a:tc>
                  <a:txBody>
                    <a:bodyPr/>
                    <a:lstStyle/>
                    <a:p>
                      <a:r>
                        <a:rPr lang="fr-FR" sz="1050" b="0" i="1" dirty="0">
                          <a:latin typeface="Montserrat" panose="00000500000000000000" pitchFamily="2" charset="0"/>
                        </a:rPr>
                        <a:t>Cost per page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11 cents/page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36060"/>
                  </a:ext>
                </a:extLst>
              </a:tr>
              <a:tr h="206399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Cost for Consumables </a:t>
                      </a:r>
                    </a:p>
                    <a:p>
                      <a:r>
                        <a:rPr lang="en-US" sz="1050" b="0" i="1" kern="0" dirty="0">
                          <a:solidFill>
                            <a:srgbClr val="000000"/>
                          </a:solidFill>
                          <a:latin typeface="Montserrat" panose="020B0604020202020204" charset="0"/>
                          <a:cs typeface="Arial"/>
                          <a:sym typeface="Arial"/>
                        </a:rPr>
                        <a:t>(6,000 Page Yield)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$626.93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881561"/>
                  </a:ext>
                </a:extLst>
              </a:tr>
              <a:tr h="247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0" dirty="0">
                          <a:solidFill>
                            <a:srgbClr val="000000"/>
                          </a:solidFill>
                          <a:latin typeface="Montserrat" panose="020B0604020202020204" charset="0"/>
                          <a:cs typeface="Arial"/>
                          <a:sym typeface="Arial"/>
                        </a:rPr>
                        <a:t>Total Solution Cost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$856.92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56666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0F20E12-C843-D682-4AFB-1BED8C5EE6A2}"/>
              </a:ext>
            </a:extLst>
          </p:cNvPr>
          <p:cNvSpPr txBox="1"/>
          <p:nvPr/>
        </p:nvSpPr>
        <p:spPr>
          <a:xfrm>
            <a:off x="5043082" y="3411898"/>
            <a:ext cx="1718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latin typeface="Montserrat" panose="020B0604020202020204" charset="0"/>
                <a:cs typeface="Arial"/>
                <a:sym typeface="Arial"/>
              </a:rPr>
              <a:t>Xerox</a:t>
            </a:r>
            <a:r>
              <a:rPr lang="en-US" i="1" kern="0" dirty="0">
                <a:latin typeface="Montserrat" panose="020B0604020202020204" charset="0"/>
                <a:cs typeface="Arial"/>
                <a:sym typeface="Arial"/>
              </a:rPr>
              <a:t> C325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6CB505-DDB7-CA77-F28E-A6C994F53106}"/>
              </a:ext>
            </a:extLst>
          </p:cNvPr>
          <p:cNvSpPr txBox="1"/>
          <p:nvPr/>
        </p:nvSpPr>
        <p:spPr>
          <a:xfrm>
            <a:off x="8596177" y="3411898"/>
            <a:ext cx="2870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solidFill>
                  <a:srgbClr val="000000"/>
                </a:solidFill>
                <a:latin typeface="Montserrat" panose="020B0604020202020204" charset="0"/>
                <a:cs typeface="Arial"/>
                <a:sym typeface="Arial"/>
              </a:rPr>
              <a:t>HP OfficeJet Pro 9020 </a:t>
            </a:r>
            <a:endParaRPr lang="en-GB" dirty="0"/>
          </a:p>
        </p:txBody>
      </p:sp>
      <p:pic>
        <p:nvPicPr>
          <p:cNvPr id="1026" name="Picture 2" descr="Superior Office Products - Xerox C325 Color Multifunction Printer">
            <a:extLst>
              <a:ext uri="{FF2B5EF4-FFF2-40B4-BE49-F238E27FC236}">
                <a16:creationId xmlns:a16="http://schemas.microsoft.com/office/drawing/2014/main" id="{8FFA7DE5-6A83-C402-0394-053368058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00" y="1564191"/>
            <a:ext cx="1717475" cy="17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2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6"/>
          <p:cNvCxnSpPr/>
          <p:nvPr/>
        </p:nvCxnSpPr>
        <p:spPr>
          <a:xfrm>
            <a:off x="1409878" y="549163"/>
            <a:ext cx="9374092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indoor, stapler, sitting, table&#10;&#10;Description automatically generated">
            <a:extLst>
              <a:ext uri="{FF2B5EF4-FFF2-40B4-BE49-F238E27FC236}">
                <a16:creationId xmlns:a16="http://schemas.microsoft.com/office/drawing/2014/main" id="{E32D053B-9F37-49B7-8BEA-F3F668350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1443" y="1933044"/>
            <a:ext cx="2535065" cy="1690044"/>
          </a:xfrm>
          <a:prstGeom prst="rect">
            <a:avLst/>
          </a:prstGeom>
        </p:spPr>
      </p:pic>
      <p:pic>
        <p:nvPicPr>
          <p:cNvPr id="5" name="Picture 4" descr="A picture containing indoor, printer, electronics, refrigerator&#10;&#10;Description automatically generated">
            <a:extLst>
              <a:ext uri="{FF2B5EF4-FFF2-40B4-BE49-F238E27FC236}">
                <a16:creationId xmlns:a16="http://schemas.microsoft.com/office/drawing/2014/main" id="{F993CC00-1178-4755-B9D4-960FE097C1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089" b="11983"/>
          <a:stretch/>
        </p:blipFill>
        <p:spPr>
          <a:xfrm>
            <a:off x="4331546" y="1952296"/>
            <a:ext cx="2971119" cy="1670792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0B401779-C0D6-45DA-9DA9-0365774142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60" t="9839" r="4223" b="8801"/>
          <a:stretch/>
        </p:blipFill>
        <p:spPr>
          <a:xfrm>
            <a:off x="7871063" y="1919927"/>
            <a:ext cx="1909478" cy="1703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8C3B84-890D-4155-A15D-E84521B2CE68}"/>
              </a:ext>
            </a:extLst>
          </p:cNvPr>
          <p:cNvSpPr txBox="1"/>
          <p:nvPr/>
        </p:nvSpPr>
        <p:spPr>
          <a:xfrm>
            <a:off x="1606406" y="723037"/>
            <a:ext cx="8999454" cy="98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buClr>
                <a:srgbClr val="000000"/>
              </a:buClr>
              <a:defRPr/>
            </a:pPr>
            <a:r>
              <a:rPr lang="en-US" sz="1452" i="1" kern="0" dirty="0">
                <a:solidFill>
                  <a:srgbClr val="000000"/>
                </a:solidFill>
                <a:latin typeface="Montserrat" panose="020B0604020202020204" charset="0"/>
                <a:cs typeface="Arial"/>
                <a:sym typeface="Arial"/>
              </a:rPr>
              <a:t>Epson has developed its Precision Core Piezo Ink Technology (2018) to deliver equivalent quality and page speed performance to color laser printers but at a significantly lower cost.</a:t>
            </a:r>
          </a:p>
          <a:p>
            <a:pPr defTabSz="829544">
              <a:buClr>
                <a:srgbClr val="000000"/>
              </a:buClr>
              <a:defRPr/>
            </a:pPr>
            <a:endParaRPr lang="en-US" sz="1452" i="1" kern="0" dirty="0">
              <a:solidFill>
                <a:srgbClr val="000000"/>
              </a:solidFill>
              <a:latin typeface="Montserrat" panose="020B0604020202020204" charset="0"/>
              <a:cs typeface="Arial"/>
              <a:sym typeface="Arial"/>
            </a:endParaRPr>
          </a:p>
          <a:p>
            <a:pPr defTabSz="829544">
              <a:buClr>
                <a:srgbClr val="000000"/>
              </a:buClr>
              <a:defRPr/>
            </a:pPr>
            <a:r>
              <a:rPr lang="en-US" sz="1452" i="1" kern="0" dirty="0">
                <a:solidFill>
                  <a:srgbClr val="000000"/>
                </a:solidFill>
                <a:latin typeface="Montserrat" panose="020B0604020202020204" charset="0"/>
                <a:cs typeface="Arial"/>
                <a:sym typeface="Arial"/>
              </a:rPr>
              <a:t>These are available in the Epson WF-C5890 Workgroup Printer</a:t>
            </a:r>
            <a:r>
              <a:rPr lang="en-US" sz="1270" i="1" kern="0" dirty="0">
                <a:solidFill>
                  <a:srgbClr val="000000"/>
                </a:solidFill>
                <a:latin typeface="Montserrat" panose="020B0604020202020204" charset="0"/>
                <a:cs typeface="Arial"/>
                <a:sym typeface="Arial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9BD55-F443-4812-9459-4F0EAC79774B}"/>
              </a:ext>
            </a:extLst>
          </p:cNvPr>
          <p:cNvSpPr txBox="1"/>
          <p:nvPr/>
        </p:nvSpPr>
        <p:spPr>
          <a:xfrm>
            <a:off x="2992567" y="3808968"/>
            <a:ext cx="564907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buClr>
                <a:srgbClr val="000000"/>
              </a:buClr>
              <a:defRPr/>
            </a:pPr>
            <a:r>
              <a:rPr lang="en-US" sz="1270" i="1" kern="0" dirty="0">
                <a:solidFill>
                  <a:srgbClr val="000000"/>
                </a:solidFill>
                <a:latin typeface="Montserrat" panose="020B0604020202020204" charset="0"/>
                <a:cs typeface="Arial"/>
                <a:sym typeface="Arial"/>
              </a:rPr>
              <a:t>Compared to equivalent color laser printers, these machines offer: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437177-8D87-4BAF-8AC9-3049C95AD8F2}"/>
              </a:ext>
            </a:extLst>
          </p:cNvPr>
          <p:cNvSpPr/>
          <p:nvPr/>
        </p:nvSpPr>
        <p:spPr>
          <a:xfrm>
            <a:off x="1371077" y="142495"/>
            <a:ext cx="2861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9544">
              <a:buClr>
                <a:srgbClr val="000000"/>
              </a:buClr>
              <a:buSzPts val="3600"/>
              <a:defRPr/>
            </a:pPr>
            <a:r>
              <a:rPr lang="en-US" sz="2400" b="1" kern="0" dirty="0">
                <a:solidFill>
                  <a:srgbClr val="000000"/>
                </a:solidFill>
                <a:latin typeface="Montserrat Black"/>
                <a:ea typeface="Montserrat"/>
                <a:cs typeface="Montserrat"/>
                <a:sym typeface="Montserrat"/>
              </a:rPr>
              <a:t>Piezo Ink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E33BF0-5847-3D28-FBCE-C528AAFFE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3093" y="0"/>
            <a:ext cx="1717475" cy="25400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8B2B89-BB27-036F-93CC-A62FE33E6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46251"/>
              </p:ext>
            </p:extLst>
          </p:nvPr>
        </p:nvGraphicFramePr>
        <p:xfrm>
          <a:off x="3892286" y="4282619"/>
          <a:ext cx="3849631" cy="133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689">
                  <a:extLst>
                    <a:ext uri="{9D8B030D-6E8A-4147-A177-3AD203B41FA5}">
                      <a16:colId xmlns:a16="http://schemas.microsoft.com/office/drawing/2014/main" val="1191550953"/>
                    </a:ext>
                  </a:extLst>
                </a:gridCol>
                <a:gridCol w="1929942">
                  <a:extLst>
                    <a:ext uri="{9D8B030D-6E8A-4147-A177-3AD203B41FA5}">
                      <a16:colId xmlns:a16="http://schemas.microsoft.com/office/drawing/2014/main" val="2502812618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1050" b="0" i="1" kern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cs typeface="Arial"/>
                          <a:sym typeface="Arial"/>
                        </a:rPr>
                        <a:t>Acquisition Cost </a:t>
                      </a:r>
                    </a:p>
                    <a:p>
                      <a:r>
                        <a:rPr lang="en-US" sz="1050" b="0" i="1" kern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cs typeface="Arial"/>
                          <a:sym typeface="Arial"/>
                        </a:rPr>
                        <a:t>(per VITA contact)</a:t>
                      </a:r>
                      <a:endParaRPr lang="en-GB" sz="1050" b="0" i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$350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5291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fr-FR" sz="1050" b="0" i="1" dirty="0">
                          <a:latin typeface="Montserrat" panose="00000500000000000000" pitchFamily="2" charset="0"/>
                        </a:rPr>
                        <a:t>Power </a:t>
                      </a:r>
                      <a:r>
                        <a:rPr lang="fr-FR" sz="1050" b="0" i="1" dirty="0" err="1">
                          <a:latin typeface="Montserrat" panose="00000500000000000000" pitchFamily="2" charset="0"/>
                        </a:rPr>
                        <a:t>Consumption</a:t>
                      </a:r>
                      <a:endParaRPr lang="fr-FR" sz="1050" b="0" i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latin typeface="Montserrat" panose="00000500000000000000" pitchFamily="2" charset="0"/>
                        </a:rPr>
                        <a:t>27W</a:t>
                      </a:r>
                      <a:endParaRPr lang="en-GB" sz="1050" b="1" i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03052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Print Speed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up to 25ppm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5488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Print Quality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up to 4800 x 1200 optimized dpi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39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18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/>
          <p:nvPr/>
        </p:nvSpPr>
        <p:spPr>
          <a:xfrm>
            <a:off x="1400660" y="102944"/>
            <a:ext cx="5501060" cy="4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2400" b="1" dirty="0">
                <a:latin typeface="Montserrat Black"/>
                <a:ea typeface="Montserrat"/>
                <a:cs typeface="Montserrat"/>
                <a:sym typeface="Montserrat"/>
              </a:rPr>
              <a:t>The VCE PrintArray Solution</a:t>
            </a:r>
            <a:endParaRPr sz="2400" b="1" dirty="0">
              <a:latin typeface="Montserrat Black"/>
              <a:ea typeface="Montserrat"/>
              <a:cs typeface="Montserrat"/>
              <a:sym typeface="Montserrat"/>
            </a:endParaRPr>
          </a:p>
        </p:txBody>
      </p:sp>
      <p:cxnSp>
        <p:nvCxnSpPr>
          <p:cNvPr id="284" name="Google Shape;284;p26"/>
          <p:cNvCxnSpPr/>
          <p:nvPr/>
        </p:nvCxnSpPr>
        <p:spPr>
          <a:xfrm>
            <a:off x="1409878" y="549163"/>
            <a:ext cx="9374092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26"/>
          <p:cNvSpPr txBox="1"/>
          <p:nvPr/>
        </p:nvSpPr>
        <p:spPr>
          <a:xfrm>
            <a:off x="5186713" y="2316161"/>
            <a:ext cx="5111367" cy="44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814" b="1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VCE PrintArray Workgroup Color Printer</a:t>
            </a:r>
            <a:br>
              <a:rPr lang="en-US" sz="1814" b="1" dirty="0">
                <a:latin typeface="Montserrat" panose="020B0604020202020204" charset="0"/>
                <a:ea typeface="Montserrat"/>
                <a:cs typeface="Montserrat"/>
                <a:sym typeface="Montserrat"/>
              </a:rPr>
            </a:br>
            <a:endParaRPr lang="en-US" sz="1814" b="1" dirty="0"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sz="1633" i="1" dirty="0">
              <a:latin typeface="Montserrat" panose="020B0604020202020204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C006D-D601-C2CC-8926-C7CC51CF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6" y="904390"/>
            <a:ext cx="4437246" cy="4908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EDB00-E07F-E993-9F88-AA0ABF2F5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093" y="0"/>
            <a:ext cx="1717475" cy="2540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F88318-FE8E-DB35-0962-1233D4044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79131"/>
              </p:ext>
            </p:extLst>
          </p:nvPr>
        </p:nvGraphicFramePr>
        <p:xfrm>
          <a:off x="5271633" y="3152519"/>
          <a:ext cx="4941528" cy="143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764">
                  <a:extLst>
                    <a:ext uri="{9D8B030D-6E8A-4147-A177-3AD203B41FA5}">
                      <a16:colId xmlns:a16="http://schemas.microsoft.com/office/drawing/2014/main" val="1191550953"/>
                    </a:ext>
                  </a:extLst>
                </a:gridCol>
                <a:gridCol w="2470764">
                  <a:extLst>
                    <a:ext uri="{9D8B030D-6E8A-4147-A177-3AD203B41FA5}">
                      <a16:colId xmlns:a16="http://schemas.microsoft.com/office/drawing/2014/main" val="2502812618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lang="en-US" sz="1050" b="0" i="1" kern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cs typeface="Arial"/>
                          <a:sym typeface="Arial"/>
                        </a:rPr>
                        <a:t>Base Print Engine</a:t>
                      </a:r>
                      <a:endParaRPr lang="en-GB" sz="1050" b="0" i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i="1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Montserrat"/>
                          <a:cs typeface="Montserrat"/>
                          <a:sym typeface="Montserrat"/>
                        </a:rPr>
                        <a:t>WF-C5890</a:t>
                      </a:r>
                      <a:endParaRPr lang="en-GB" sz="1050" b="1" i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5291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fr-FR" sz="1050" b="0" i="1" dirty="0" err="1">
                          <a:latin typeface="Montserrat" panose="00000500000000000000" pitchFamily="2" charset="0"/>
                        </a:rPr>
                        <a:t>Firmware</a:t>
                      </a:r>
                      <a:endParaRPr lang="fr-FR" sz="1050" b="0" i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latin typeface="Montserrat" panose="00000500000000000000" pitchFamily="2" charset="0"/>
                        </a:rPr>
                        <a:t>Custom </a:t>
                      </a:r>
                      <a:r>
                        <a:rPr lang="fr-FR" sz="1050" b="1" i="1" dirty="0" err="1">
                          <a:latin typeface="Montserrat" panose="00000500000000000000" pitchFamily="2" charset="0"/>
                        </a:rPr>
                        <a:t>firmware</a:t>
                      </a:r>
                      <a:endParaRPr lang="en-GB" sz="1050" b="1" i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03052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Supplies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VCE renewable ink cassettes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548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Cassette Capacity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30,000 pages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39379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Cost per page (same for monochrome and </a:t>
                      </a:r>
                      <a:r>
                        <a:rPr lang="en-GB" sz="1050" b="0" i="1" dirty="0" err="1">
                          <a:latin typeface="Montserrat" panose="00000500000000000000" pitchFamily="2" charset="0"/>
                        </a:rPr>
                        <a:t>color</a:t>
                      </a:r>
                      <a:r>
                        <a:rPr lang="en-GB" sz="1050" b="0" i="1" dirty="0">
                          <a:latin typeface="Montserrat" panose="00000500000000000000" pitchFamily="2" charset="0"/>
                        </a:rPr>
                        <a:t>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1" dirty="0">
                          <a:latin typeface="Montserrat" panose="00000500000000000000" pitchFamily="2" charset="0"/>
                        </a:rPr>
                        <a:t>2 cents/page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0656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314;p28">
            <a:extLst>
              <a:ext uri="{FF2B5EF4-FFF2-40B4-BE49-F238E27FC236}">
                <a16:creationId xmlns:a16="http://schemas.microsoft.com/office/drawing/2014/main" id="{027B80CE-E4BD-9083-170C-CEAF14BFEFA1}"/>
              </a:ext>
            </a:extLst>
          </p:cNvPr>
          <p:cNvCxnSpPr/>
          <p:nvPr/>
        </p:nvCxnSpPr>
        <p:spPr>
          <a:xfrm>
            <a:off x="1409878" y="549163"/>
            <a:ext cx="9374092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311;p28">
            <a:extLst>
              <a:ext uri="{FF2B5EF4-FFF2-40B4-BE49-F238E27FC236}">
                <a16:creationId xmlns:a16="http://schemas.microsoft.com/office/drawing/2014/main" id="{9BAF5EEE-54E8-8A65-D898-71287E04EA4B}"/>
              </a:ext>
            </a:extLst>
          </p:cNvPr>
          <p:cNvSpPr/>
          <p:nvPr/>
        </p:nvSpPr>
        <p:spPr>
          <a:xfrm>
            <a:off x="1407078" y="122270"/>
            <a:ext cx="5501060" cy="4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2400" b="1" dirty="0">
                <a:latin typeface="Montserrat Black"/>
                <a:ea typeface="Montserrat"/>
                <a:cs typeface="Montserrat"/>
                <a:sym typeface="Montserrat"/>
              </a:rPr>
              <a:t>Cost Comparison Charts</a:t>
            </a:r>
            <a:endParaRPr sz="2400" b="1" dirty="0">
              <a:latin typeface="Montserrat Black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95010C-C3A1-A753-FCF5-52453CEB1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811153"/>
              </p:ext>
            </p:extLst>
          </p:nvPr>
        </p:nvGraphicFramePr>
        <p:xfrm>
          <a:off x="6096000" y="1066800"/>
          <a:ext cx="4968939" cy="436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9BCAB8F-9C37-B391-5BF9-9950826617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10526"/>
          <a:stretch/>
        </p:blipFill>
        <p:spPr>
          <a:xfrm>
            <a:off x="2077197" y="5607990"/>
            <a:ext cx="829771" cy="801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D37C6C-1B61-0383-E56A-221750FAF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4915" r="27032" b="13741"/>
          <a:stretch/>
        </p:blipFill>
        <p:spPr>
          <a:xfrm>
            <a:off x="3383342" y="5291418"/>
            <a:ext cx="829771" cy="1435347"/>
          </a:xfrm>
          <a:prstGeom prst="rect">
            <a:avLst/>
          </a:prstGeom>
        </p:spPr>
      </p:pic>
      <p:pic>
        <p:nvPicPr>
          <p:cNvPr id="10" name="Graphic 9" descr="Piggy Bank">
            <a:extLst>
              <a:ext uri="{FF2B5EF4-FFF2-40B4-BE49-F238E27FC236}">
                <a16:creationId xmlns:a16="http://schemas.microsoft.com/office/drawing/2014/main" id="{D412B5A8-E6DF-96B8-C1FC-CE12F1F38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7853" y="5513725"/>
            <a:ext cx="744717" cy="744717"/>
          </a:xfrm>
          <a:prstGeom prst="rect">
            <a:avLst/>
          </a:prstGeom>
        </p:spPr>
      </p:pic>
      <p:pic>
        <p:nvPicPr>
          <p:cNvPr id="11" name="Graphic 10" descr="Dollar">
            <a:extLst>
              <a:ext uri="{FF2B5EF4-FFF2-40B4-BE49-F238E27FC236}">
                <a16:creationId xmlns:a16="http://schemas.microsoft.com/office/drawing/2014/main" id="{0522AFC9-E534-A2EC-8E86-F02150A30F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6387" y="5353465"/>
            <a:ext cx="292232" cy="292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43A451-0603-5CC1-87FE-BD62D64621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10526"/>
          <a:stretch/>
        </p:blipFill>
        <p:spPr>
          <a:xfrm>
            <a:off x="7022541" y="5661072"/>
            <a:ext cx="829771" cy="801279"/>
          </a:xfrm>
          <a:prstGeom prst="rect">
            <a:avLst/>
          </a:prstGeom>
        </p:spPr>
      </p:pic>
      <p:pic>
        <p:nvPicPr>
          <p:cNvPr id="14" name="Graphic 13" descr="Piggy Bank">
            <a:extLst>
              <a:ext uri="{FF2B5EF4-FFF2-40B4-BE49-F238E27FC236}">
                <a16:creationId xmlns:a16="http://schemas.microsoft.com/office/drawing/2014/main" id="{BC8A7B86-A1FD-AECE-3465-502A1964E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13197" y="5566807"/>
            <a:ext cx="744717" cy="744717"/>
          </a:xfrm>
          <a:prstGeom prst="rect">
            <a:avLst/>
          </a:prstGeom>
        </p:spPr>
      </p:pic>
      <p:pic>
        <p:nvPicPr>
          <p:cNvPr id="15" name="Graphic 14" descr="Dollar">
            <a:extLst>
              <a:ext uri="{FF2B5EF4-FFF2-40B4-BE49-F238E27FC236}">
                <a16:creationId xmlns:a16="http://schemas.microsoft.com/office/drawing/2014/main" id="{F01FC4BF-BA55-5434-A60D-C1BDC9E8CD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01731" y="5406547"/>
            <a:ext cx="292232" cy="292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6055FB-E6F8-0214-189E-D6476AFCC9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4915" r="27032" b="13741"/>
          <a:stretch/>
        </p:blipFill>
        <p:spPr>
          <a:xfrm>
            <a:off x="8317869" y="5291418"/>
            <a:ext cx="829771" cy="143534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65028FE-C4E7-AE86-6890-9322D6BC3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711501"/>
              </p:ext>
            </p:extLst>
          </p:nvPr>
        </p:nvGraphicFramePr>
        <p:xfrm>
          <a:off x="1117996" y="997337"/>
          <a:ext cx="4978004" cy="436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28173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1;p28">
            <a:extLst>
              <a:ext uri="{FF2B5EF4-FFF2-40B4-BE49-F238E27FC236}">
                <a16:creationId xmlns:a16="http://schemas.microsoft.com/office/drawing/2014/main" id="{B75E0DC6-7F42-EA12-D77A-6E73EB404FE8}"/>
              </a:ext>
            </a:extLst>
          </p:cNvPr>
          <p:cNvSpPr/>
          <p:nvPr/>
        </p:nvSpPr>
        <p:spPr>
          <a:xfrm>
            <a:off x="1407078" y="122270"/>
            <a:ext cx="6846376" cy="4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2400" b="1" dirty="0">
                <a:latin typeface="Montserrat Black"/>
                <a:ea typeface="Montserrat"/>
                <a:cs typeface="Montserrat"/>
                <a:sym typeface="Montserrat"/>
              </a:rPr>
              <a:t>VCE PrintArray – Multiple User Model</a:t>
            </a:r>
          </a:p>
        </p:txBody>
      </p:sp>
      <p:cxnSp>
        <p:nvCxnSpPr>
          <p:cNvPr id="8" name="Google Shape;314;p28">
            <a:extLst>
              <a:ext uri="{FF2B5EF4-FFF2-40B4-BE49-F238E27FC236}">
                <a16:creationId xmlns:a16="http://schemas.microsoft.com/office/drawing/2014/main" id="{3EE35755-386E-C17C-FF51-687B89D4D17C}"/>
              </a:ext>
            </a:extLst>
          </p:cNvPr>
          <p:cNvCxnSpPr/>
          <p:nvPr/>
        </p:nvCxnSpPr>
        <p:spPr>
          <a:xfrm>
            <a:off x="1409878" y="549163"/>
            <a:ext cx="9374092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5371DAA-A308-3458-C811-CF3492303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55"/>
          <a:stretch/>
        </p:blipFill>
        <p:spPr>
          <a:xfrm>
            <a:off x="10860187" y="10583"/>
            <a:ext cx="1331813" cy="254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E0794E-0008-BC4B-52E6-AAF21D926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87" y="783292"/>
            <a:ext cx="10287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1;p28">
            <a:extLst>
              <a:ext uri="{FF2B5EF4-FFF2-40B4-BE49-F238E27FC236}">
                <a16:creationId xmlns:a16="http://schemas.microsoft.com/office/drawing/2014/main" id="{D8A823FD-DF18-D22D-A1AF-C6D298C193CC}"/>
              </a:ext>
            </a:extLst>
          </p:cNvPr>
          <p:cNvSpPr/>
          <p:nvPr/>
        </p:nvSpPr>
        <p:spPr>
          <a:xfrm>
            <a:off x="1407077" y="122270"/>
            <a:ext cx="7826569" cy="4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2400" b="1" dirty="0">
                <a:latin typeface="Montserrat Black"/>
                <a:ea typeface="Montserrat"/>
                <a:cs typeface="Montserrat"/>
                <a:sym typeface="Montserrat"/>
              </a:rPr>
              <a:t>VCE PrintArray – Multiple User Model Charts</a:t>
            </a:r>
          </a:p>
        </p:txBody>
      </p:sp>
      <p:cxnSp>
        <p:nvCxnSpPr>
          <p:cNvPr id="4" name="Google Shape;314;p28">
            <a:extLst>
              <a:ext uri="{FF2B5EF4-FFF2-40B4-BE49-F238E27FC236}">
                <a16:creationId xmlns:a16="http://schemas.microsoft.com/office/drawing/2014/main" id="{1AB8751B-0483-49F5-5C82-EAF8E77306A0}"/>
              </a:ext>
            </a:extLst>
          </p:cNvPr>
          <p:cNvCxnSpPr/>
          <p:nvPr/>
        </p:nvCxnSpPr>
        <p:spPr>
          <a:xfrm>
            <a:off x="1409878" y="549163"/>
            <a:ext cx="9374092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4325CA4-FF0B-47A9-4B75-2543BC4D5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10526"/>
          <a:stretch/>
        </p:blipFill>
        <p:spPr>
          <a:xfrm>
            <a:off x="4814014" y="5455448"/>
            <a:ext cx="829771" cy="8012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01C5E4-C1D4-FA8A-45CB-75A5C6AD2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4915" r="27032" b="13741"/>
          <a:stretch/>
        </p:blipFill>
        <p:spPr>
          <a:xfrm>
            <a:off x="5878110" y="5147841"/>
            <a:ext cx="829771" cy="1435347"/>
          </a:xfrm>
          <a:prstGeom prst="rect">
            <a:avLst/>
          </a:prstGeom>
        </p:spPr>
      </p:pic>
      <p:pic>
        <p:nvPicPr>
          <p:cNvPr id="29" name="Graphic 28" descr="Piggy Bank">
            <a:extLst>
              <a:ext uri="{FF2B5EF4-FFF2-40B4-BE49-F238E27FC236}">
                <a16:creationId xmlns:a16="http://schemas.microsoft.com/office/drawing/2014/main" id="{01874484-C920-47F8-037F-A12733C7A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821" y="5361183"/>
            <a:ext cx="744717" cy="744717"/>
          </a:xfrm>
          <a:prstGeom prst="rect">
            <a:avLst/>
          </a:prstGeom>
        </p:spPr>
      </p:pic>
      <p:pic>
        <p:nvPicPr>
          <p:cNvPr id="30" name="Graphic 29" descr="Dollar">
            <a:extLst>
              <a:ext uri="{FF2B5EF4-FFF2-40B4-BE49-F238E27FC236}">
                <a16:creationId xmlns:a16="http://schemas.microsoft.com/office/drawing/2014/main" id="{2F0B5E51-3729-9018-4C25-413F57BB7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6355" y="5200923"/>
            <a:ext cx="292232" cy="2922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4A45C1-921C-088F-36C4-E80E2E94F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10526"/>
          <a:stretch/>
        </p:blipFill>
        <p:spPr>
          <a:xfrm>
            <a:off x="8764863" y="5489038"/>
            <a:ext cx="829771" cy="8012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251CA1-7FF4-A01D-C6D9-63599792A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4915" r="27032" b="13741"/>
          <a:stretch/>
        </p:blipFill>
        <p:spPr>
          <a:xfrm>
            <a:off x="9802064" y="5181431"/>
            <a:ext cx="829771" cy="1435347"/>
          </a:xfrm>
          <a:prstGeom prst="rect">
            <a:avLst/>
          </a:prstGeom>
        </p:spPr>
      </p:pic>
      <p:pic>
        <p:nvPicPr>
          <p:cNvPr id="33" name="Graphic 32" descr="Piggy Bank">
            <a:extLst>
              <a:ext uri="{FF2B5EF4-FFF2-40B4-BE49-F238E27FC236}">
                <a16:creationId xmlns:a16="http://schemas.microsoft.com/office/drawing/2014/main" id="{EFFBA38B-7EC2-C2EF-9DAE-8B9EAA6F9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5915" y="5394773"/>
            <a:ext cx="744717" cy="744717"/>
          </a:xfrm>
          <a:prstGeom prst="rect">
            <a:avLst/>
          </a:prstGeom>
        </p:spPr>
      </p:pic>
      <p:pic>
        <p:nvPicPr>
          <p:cNvPr id="34" name="Graphic 33" descr="Dollar">
            <a:extLst>
              <a:ext uri="{FF2B5EF4-FFF2-40B4-BE49-F238E27FC236}">
                <a16:creationId xmlns:a16="http://schemas.microsoft.com/office/drawing/2014/main" id="{70902376-2BEE-B4F4-3E0D-748287B32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34449" y="5234513"/>
            <a:ext cx="292232" cy="2922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D04E3B-8BA2-AE09-2923-737BB28C76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10526"/>
          <a:stretch/>
        </p:blipFill>
        <p:spPr>
          <a:xfrm>
            <a:off x="956612" y="5455448"/>
            <a:ext cx="829771" cy="8012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63115A-93B1-E887-EC28-0A4F6733BE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4915" r="27032" b="13741"/>
          <a:stretch/>
        </p:blipFill>
        <p:spPr>
          <a:xfrm>
            <a:off x="2002778" y="5147841"/>
            <a:ext cx="829771" cy="1435347"/>
          </a:xfrm>
          <a:prstGeom prst="rect">
            <a:avLst/>
          </a:prstGeom>
        </p:spPr>
      </p:pic>
      <p:pic>
        <p:nvPicPr>
          <p:cNvPr id="37" name="Graphic 36" descr="Piggy Bank">
            <a:extLst>
              <a:ext uri="{FF2B5EF4-FFF2-40B4-BE49-F238E27FC236}">
                <a16:creationId xmlns:a16="http://schemas.microsoft.com/office/drawing/2014/main" id="{B21F1E80-CB9A-2D56-1B7E-6651A495E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524" y="5361183"/>
            <a:ext cx="744717" cy="744717"/>
          </a:xfrm>
          <a:prstGeom prst="rect">
            <a:avLst/>
          </a:prstGeom>
        </p:spPr>
      </p:pic>
      <p:pic>
        <p:nvPicPr>
          <p:cNvPr id="38" name="Graphic 37" descr="Dollar">
            <a:extLst>
              <a:ext uri="{FF2B5EF4-FFF2-40B4-BE49-F238E27FC236}">
                <a16:creationId xmlns:a16="http://schemas.microsoft.com/office/drawing/2014/main" id="{455863AF-B6FC-B2B8-B277-2B4687C5F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2058" y="5200923"/>
            <a:ext cx="292232" cy="292232"/>
          </a:xfrm>
          <a:prstGeom prst="rect">
            <a:avLst/>
          </a:prstGeom>
        </p:spPr>
      </p:pic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5F4A9E47-F95F-7F48-82E8-29048A426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156977"/>
              </p:ext>
            </p:extLst>
          </p:nvPr>
        </p:nvGraphicFramePr>
        <p:xfrm>
          <a:off x="4114340" y="562613"/>
          <a:ext cx="3830732" cy="487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BD1FEA6F-C805-BB9E-FD70-3FBCED36DA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203924"/>
              </p:ext>
            </p:extLst>
          </p:nvPr>
        </p:nvGraphicFramePr>
        <p:xfrm>
          <a:off x="8005823" y="576611"/>
          <a:ext cx="3830732" cy="478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35734843-76CD-D8B4-E0F6-2CA8541A4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317281"/>
              </p:ext>
            </p:extLst>
          </p:nvPr>
        </p:nvGraphicFramePr>
        <p:xfrm>
          <a:off x="283608" y="574757"/>
          <a:ext cx="3830732" cy="489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10599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32"/>
          <p:cNvCxnSpPr/>
          <p:nvPr/>
        </p:nvCxnSpPr>
        <p:spPr>
          <a:xfrm>
            <a:off x="1409878" y="549163"/>
            <a:ext cx="9374092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8" name="Google Shape;378;p32"/>
          <p:cNvSpPr txBox="1"/>
          <p:nvPr/>
        </p:nvSpPr>
        <p:spPr>
          <a:xfrm>
            <a:off x="1719395" y="1202924"/>
            <a:ext cx="2505817" cy="186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33" i="1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It takes over 3 quarts of oil to produce each toner cartridge – that’s 18 gallons just to print 30,000 pages.</a:t>
            </a:r>
            <a:endParaRPr sz="1633" i="1" dirty="0"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sz="1633" i="1" dirty="0"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sz="1633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-US" sz="1633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633" dirty="0">
              <a:solidFill>
                <a:schemeClr val="accent3"/>
              </a:solidFill>
            </a:endParaRPr>
          </a:p>
        </p:txBody>
      </p:sp>
      <p:sp>
        <p:nvSpPr>
          <p:cNvPr id="379" name="Google Shape;379;p32"/>
          <p:cNvSpPr txBox="1"/>
          <p:nvPr/>
        </p:nvSpPr>
        <p:spPr>
          <a:xfrm>
            <a:off x="4672539" y="1266302"/>
            <a:ext cx="5144528" cy="163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atin typeface="Montserrat" panose="020B0604020202020204" charset="0"/>
                <a:ea typeface="Montserrat Medium"/>
                <a:cs typeface="Montserrat Medium"/>
                <a:sym typeface="Montserrat Medium"/>
              </a:rPr>
              <a:t>Nineteen toner cartridges yield 30,000 pages for $4,875.81</a:t>
            </a:r>
            <a:endParaRPr sz="2800" b="1" dirty="0">
              <a:latin typeface="Montserrat" panose="020B0604020202020204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7" name="Google Shape;407;p32"/>
          <p:cNvSpPr txBox="1"/>
          <p:nvPr/>
        </p:nvSpPr>
        <p:spPr>
          <a:xfrm>
            <a:off x="4672539" y="4535748"/>
            <a:ext cx="5144529" cy="144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noAutofit/>
          </a:bodyPr>
          <a:lstStyle/>
          <a:p>
            <a:r>
              <a:rPr lang="en-US" sz="2800" b="1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Four PrintArray Cassettes</a:t>
            </a:r>
            <a:endParaRPr sz="2800" b="1" dirty="0">
              <a:latin typeface="Montserrat" panose="020B0604020202020204" charset="0"/>
            </a:endParaRPr>
          </a:p>
          <a:p>
            <a:r>
              <a:rPr lang="en-US" sz="2800" b="1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yield 30,000 pages for $739.88 and with Zero Waste</a:t>
            </a:r>
          </a:p>
          <a:p>
            <a:endParaRPr sz="1633" b="1" dirty="0">
              <a:latin typeface="Montserrat" panose="020B0604020202020204" charset="0"/>
            </a:endParaRPr>
          </a:p>
        </p:txBody>
      </p:sp>
      <p:sp>
        <p:nvSpPr>
          <p:cNvPr id="39" name="Google Shape;363;p31">
            <a:extLst>
              <a:ext uri="{FF2B5EF4-FFF2-40B4-BE49-F238E27FC236}">
                <a16:creationId xmlns:a16="http://schemas.microsoft.com/office/drawing/2014/main" id="{9C826353-6143-440B-917C-BB9093226E8E}"/>
              </a:ext>
            </a:extLst>
          </p:cNvPr>
          <p:cNvSpPr/>
          <p:nvPr/>
        </p:nvSpPr>
        <p:spPr>
          <a:xfrm>
            <a:off x="1407078" y="122482"/>
            <a:ext cx="5501060" cy="4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2400" b="1" dirty="0">
                <a:latin typeface="Montserrat Black"/>
                <a:ea typeface="Montserrat"/>
                <a:cs typeface="Montserrat"/>
                <a:sym typeface="Montserrat"/>
              </a:rPr>
              <a:t>Zero Waste</a:t>
            </a:r>
            <a:endParaRPr sz="2400" b="1" dirty="0">
              <a:latin typeface="Montserrat Black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E89EE6B0-E748-4B8E-A2FC-57F0D1E2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148" y="3091191"/>
            <a:ext cx="1676673" cy="1257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365B2C-D133-D5E5-D1B4-F51716B52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093" y="0"/>
            <a:ext cx="1717475" cy="2540000"/>
          </a:xfrm>
          <a:prstGeom prst="rect">
            <a:avLst/>
          </a:prstGeom>
        </p:spPr>
      </p:pic>
      <p:pic>
        <p:nvPicPr>
          <p:cNvPr id="5" name="Picture 4" descr="A red plastic canisters with a red x&#10;&#10;Description automatically generated">
            <a:extLst>
              <a:ext uri="{FF2B5EF4-FFF2-40B4-BE49-F238E27FC236}">
                <a16:creationId xmlns:a16="http://schemas.microsoft.com/office/drawing/2014/main" id="{6175C319-4BD3-D0DA-B072-A79962603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5" y="2779330"/>
            <a:ext cx="2396195" cy="1204597"/>
          </a:xfrm>
          <a:prstGeom prst="rect">
            <a:avLst/>
          </a:prstGeom>
        </p:spPr>
      </p:pic>
      <p:pic>
        <p:nvPicPr>
          <p:cNvPr id="7" name="Picture 6" descr="A dumpster full of garbage&#10;&#10;Description automatically generated">
            <a:extLst>
              <a:ext uri="{FF2B5EF4-FFF2-40B4-BE49-F238E27FC236}">
                <a16:creationId xmlns:a16="http://schemas.microsoft.com/office/drawing/2014/main" id="{0791863C-6BE4-B371-B726-8DF04241A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81" y="2904139"/>
            <a:ext cx="2140536" cy="1280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FCA805-6904-FD38-D207-A0047478FA6F}"/>
              </a:ext>
            </a:extLst>
          </p:cNvPr>
          <p:cNvSpPr txBox="1"/>
          <p:nvPr/>
        </p:nvSpPr>
        <p:spPr>
          <a:xfrm>
            <a:off x="1719395" y="4078670"/>
            <a:ext cx="2396195" cy="229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800" i="1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In addition to the packaging waste, that’s over 38 pounds of plastic and metal waste that will go to landfill.</a:t>
            </a:r>
            <a:endParaRPr lang="en-US" sz="1800" i="1" dirty="0">
              <a:latin typeface="Montserrat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B8CE3-7C23-3148-FC93-61B16762CB88}"/>
              </a:ext>
            </a:extLst>
          </p:cNvPr>
          <p:cNvSpPr txBox="1"/>
          <p:nvPr/>
        </p:nvSpPr>
        <p:spPr>
          <a:xfrm>
            <a:off x="6239631" y="3544201"/>
            <a:ext cx="65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" panose="00000500000000000000" pitchFamily="2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01323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7517E6-A440-0E03-4B84-B76DBA551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36"/>
          <a:stretch/>
        </p:blipFill>
        <p:spPr>
          <a:xfrm>
            <a:off x="258233" y="1195939"/>
            <a:ext cx="11675533" cy="4195187"/>
          </a:xfrm>
          <a:prstGeom prst="rect">
            <a:avLst/>
          </a:prstGeom>
        </p:spPr>
      </p:pic>
      <p:cxnSp>
        <p:nvCxnSpPr>
          <p:cNvPr id="6" name="Google Shape;88;p16">
            <a:extLst>
              <a:ext uri="{FF2B5EF4-FFF2-40B4-BE49-F238E27FC236}">
                <a16:creationId xmlns:a16="http://schemas.microsoft.com/office/drawing/2014/main" id="{D1A1FE6B-0BC0-5EDD-16BC-753C910E0E07}"/>
              </a:ext>
            </a:extLst>
          </p:cNvPr>
          <p:cNvCxnSpPr/>
          <p:nvPr/>
        </p:nvCxnSpPr>
        <p:spPr>
          <a:xfrm>
            <a:off x="1409878" y="549163"/>
            <a:ext cx="9374092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90D4147-4E66-18BF-57D5-383A9DFE1CF9}"/>
              </a:ext>
            </a:extLst>
          </p:cNvPr>
          <p:cNvSpPr/>
          <p:nvPr/>
        </p:nvSpPr>
        <p:spPr>
          <a:xfrm>
            <a:off x="1408030" y="142495"/>
            <a:ext cx="5588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9544">
              <a:buClr>
                <a:srgbClr val="000000"/>
              </a:buClr>
              <a:buSzPts val="3600"/>
              <a:defRPr/>
            </a:pPr>
            <a:r>
              <a:rPr lang="en-US" sz="2400" b="1" kern="0" dirty="0">
                <a:solidFill>
                  <a:srgbClr val="000000"/>
                </a:solidFill>
                <a:latin typeface="Montserrat Black"/>
                <a:ea typeface="Montserrat"/>
                <a:cs typeface="Montserrat"/>
                <a:sym typeface="Montserrat"/>
              </a:rPr>
              <a:t>Extract from Daly VITA Contract</a:t>
            </a:r>
          </a:p>
        </p:txBody>
      </p:sp>
    </p:spTree>
    <p:extLst>
      <p:ext uri="{BB962C8B-B14F-4D97-AF65-F5344CB8AC3E}">
        <p14:creationId xmlns:p14="http://schemas.microsoft.com/office/powerpoint/2010/main" val="38355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6043</TotalTime>
  <Words>635</Words>
  <Application>Microsoft Office PowerPoint</Application>
  <PresentationFormat>Widescreen</PresentationFormat>
  <Paragraphs>143</Paragraphs>
  <Slides>11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Black</vt:lpstr>
      <vt:lpstr>Montserrat Light</vt:lpstr>
      <vt:lpstr>Office Theme</vt:lpstr>
      <vt:lpstr>VCE PrintArray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Vlad</dc:creator>
  <cp:lastModifiedBy>Isabella Lurie</cp:lastModifiedBy>
  <cp:revision>104</cp:revision>
  <cp:lastPrinted>2020-12-09T18:00:48Z</cp:lastPrinted>
  <dcterms:created xsi:type="dcterms:W3CDTF">2020-08-10T09:57:14Z</dcterms:created>
  <dcterms:modified xsi:type="dcterms:W3CDTF">2024-09-17T14:02:13Z</dcterms:modified>
</cp:coreProperties>
</file>